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9" r:id="rId3"/>
    <p:sldId id="270" r:id="rId4"/>
    <p:sldId id="271" r:id="rId5"/>
    <p:sldId id="272" r:id="rId6"/>
    <p:sldId id="258" r:id="rId7"/>
    <p:sldId id="260" r:id="rId8"/>
    <p:sldId id="261" r:id="rId9"/>
    <p:sldId id="259" r:id="rId10"/>
    <p:sldId id="274" r:id="rId11"/>
    <p:sldId id="262" r:id="rId12"/>
    <p:sldId id="265" r:id="rId13"/>
    <p:sldId id="263" r:id="rId14"/>
    <p:sldId id="264" r:id="rId15"/>
    <p:sldId id="273" r:id="rId16"/>
    <p:sldId id="266" r:id="rId17"/>
    <p:sldId id="267" r:id="rId18"/>
    <p:sldId id="275" r:id="rId19"/>
    <p:sldId id="276" r:id="rId20"/>
    <p:sldId id="277" r:id="rId21"/>
    <p:sldId id="281" r:id="rId22"/>
    <p:sldId id="282" r:id="rId23"/>
    <p:sldId id="279" r:id="rId24"/>
    <p:sldId id="280" r:id="rId25"/>
    <p:sldId id="278" r:id="rId26"/>
    <p:sldId id="26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1" d="100"/>
          <a:sy n="81" d="100"/>
        </p:scale>
        <p:origin x="120" y="9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D4DABB-DAD6-460E-B629-F392D82C026D}" type="datetimeFigureOut">
              <a:rPr lang="en-US" smtClean="0"/>
              <a:t>5/3/2017</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98F682ED-3EF9-4385-A87F-16BCA58D819F}" type="slidenum">
              <a:rPr lang="en-US" smtClean="0"/>
              <a:t>‹#›</a:t>
            </a:fld>
            <a:endParaRPr lang="en-US"/>
          </a:p>
        </p:txBody>
      </p:sp>
    </p:spTree>
    <p:extLst>
      <p:ext uri="{BB962C8B-B14F-4D97-AF65-F5344CB8AC3E}">
        <p14:creationId xmlns:p14="http://schemas.microsoft.com/office/powerpoint/2010/main" val="2430379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4DABB-DAD6-460E-B629-F392D82C026D}"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4292628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D4DABB-DAD6-460E-B629-F392D82C026D}"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225288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D4DABB-DAD6-460E-B629-F392D82C026D}"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153189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D4DABB-DAD6-460E-B629-F392D82C026D}" type="datetimeFigureOut">
              <a:rPr lang="en-US" smtClean="0"/>
              <a:t>5/3/2017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2084852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D4DABB-DAD6-460E-B629-F392D82C026D}" type="datetimeFigureOut">
              <a:rPr lang="en-US" smtClean="0"/>
              <a:t>5/3/2017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2962809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4DABB-DAD6-460E-B629-F392D82C026D}" type="datetimeFigureOut">
              <a:rPr lang="en-US" smtClean="0"/>
              <a:t>5/3/2017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1280804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68D4DABB-DAD6-460E-B629-F392D82C026D}"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98F682ED-3EF9-4385-A87F-16BCA58D819F}" type="slidenum">
              <a:rPr lang="en-US" smtClean="0"/>
              <a:t>‹#›</a:t>
            </a:fld>
            <a:endParaRPr lang="en-US"/>
          </a:p>
        </p:txBody>
      </p:sp>
    </p:spTree>
    <p:extLst>
      <p:ext uri="{BB962C8B-B14F-4D97-AF65-F5344CB8AC3E}">
        <p14:creationId xmlns:p14="http://schemas.microsoft.com/office/powerpoint/2010/main" val="197884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D4DABB-DAD6-460E-B629-F392D82C026D}" type="datetimeFigureOut">
              <a:rPr lang="en-US" smtClean="0"/>
              <a:t>5/3/2017</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98F682ED-3EF9-4385-A87F-16BCA58D819F}" type="slidenum">
              <a:rPr lang="en-US" smtClean="0"/>
              <a:t>‹#›</a:t>
            </a:fld>
            <a:endParaRPr lang="en-US"/>
          </a:p>
        </p:txBody>
      </p:sp>
    </p:spTree>
    <p:extLst>
      <p:ext uri="{BB962C8B-B14F-4D97-AF65-F5344CB8AC3E}">
        <p14:creationId xmlns:p14="http://schemas.microsoft.com/office/powerpoint/2010/main" val="68017226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4DABB-DAD6-460E-B629-F392D82C026D}"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4293679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4DABB-DAD6-460E-B629-F392D82C026D}"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F682ED-3EF9-4385-A87F-16BCA58D819F}" type="slidenum">
              <a:rPr lang="en-US" smtClean="0"/>
              <a:t>‹#›</a:t>
            </a:fld>
            <a:endParaRPr lang="en-US"/>
          </a:p>
        </p:txBody>
      </p:sp>
    </p:spTree>
    <p:extLst>
      <p:ext uri="{BB962C8B-B14F-4D97-AF65-F5344CB8AC3E}">
        <p14:creationId xmlns:p14="http://schemas.microsoft.com/office/powerpoint/2010/main" val="1828653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D4DABB-DAD6-460E-B629-F392D82C026D}" type="datetimeFigureOut">
              <a:rPr lang="en-US" smtClean="0"/>
              <a:t>5/3/2017</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98F682ED-3EF9-4385-A87F-16BCA58D819F}" type="slidenum">
              <a:rPr lang="en-US" smtClean="0"/>
              <a:t>‹#›</a:t>
            </a:fld>
            <a:endParaRPr lang="en-US"/>
          </a:p>
        </p:txBody>
      </p:sp>
    </p:spTree>
    <p:extLst>
      <p:ext uri="{BB962C8B-B14F-4D97-AF65-F5344CB8AC3E}">
        <p14:creationId xmlns:p14="http://schemas.microsoft.com/office/powerpoint/2010/main" val="1865115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Bitcoins &amp; </a:t>
            </a:r>
            <a:r>
              <a:rPr lang="en-US" dirty="0" err="1"/>
              <a:t>Blockchains</a:t>
            </a:r>
            <a:endParaRPr lang="en-US" dirty="0"/>
          </a:p>
        </p:txBody>
      </p:sp>
      <p:sp>
        <p:nvSpPr>
          <p:cNvPr id="3" name="Subtitle 2"/>
          <p:cNvSpPr>
            <a:spLocks noGrp="1"/>
          </p:cNvSpPr>
          <p:nvPr>
            <p:ph type="subTitle" idx="1"/>
          </p:nvPr>
        </p:nvSpPr>
        <p:spPr/>
        <p:txBody>
          <a:bodyPr>
            <a:normAutofit/>
          </a:bodyPr>
          <a:lstStyle/>
          <a:p>
            <a:r>
              <a:rPr lang="en-US" sz="2400" dirty="0"/>
              <a:t>in a minute…</a:t>
            </a:r>
          </a:p>
        </p:txBody>
      </p:sp>
    </p:spTree>
    <p:extLst>
      <p:ext uri="{BB962C8B-B14F-4D97-AF65-F5344CB8AC3E}">
        <p14:creationId xmlns:p14="http://schemas.microsoft.com/office/powerpoint/2010/main" val="151753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29000" y="-1333500"/>
            <a:ext cx="19050000" cy="9525000"/>
          </a:xfrm>
          <a:prstGeom prst="rect">
            <a:avLst/>
          </a:prstGeom>
        </p:spPr>
      </p:pic>
    </p:spTree>
    <p:extLst>
      <p:ext uri="{BB962C8B-B14F-4D97-AF65-F5344CB8AC3E}">
        <p14:creationId xmlns:p14="http://schemas.microsoft.com/office/powerpoint/2010/main" val="1364611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73017" y="803564"/>
            <a:ext cx="9615055" cy="5347853"/>
          </a:xfrm>
          <a:prstGeom prst="rect">
            <a:avLst/>
          </a:prstGeom>
        </p:spPr>
      </p:pic>
    </p:spTree>
    <p:extLst>
      <p:ext uri="{BB962C8B-B14F-4D97-AF65-F5344CB8AC3E}">
        <p14:creationId xmlns:p14="http://schemas.microsoft.com/office/powerpoint/2010/main" val="2913818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19200" y="591127"/>
            <a:ext cx="9291782" cy="5837381"/>
          </a:xfrm>
          <a:prstGeom prst="rect">
            <a:avLst/>
          </a:prstGeom>
        </p:spPr>
      </p:pic>
    </p:spTree>
    <p:extLst>
      <p:ext uri="{BB962C8B-B14F-4D97-AF65-F5344CB8AC3E}">
        <p14:creationId xmlns:p14="http://schemas.microsoft.com/office/powerpoint/2010/main" val="874777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83854" y="1348509"/>
            <a:ext cx="9291781" cy="4461164"/>
          </a:xfrm>
          <a:prstGeom prst="rect">
            <a:avLst/>
          </a:prstGeom>
        </p:spPr>
      </p:pic>
    </p:spTree>
    <p:extLst>
      <p:ext uri="{BB962C8B-B14F-4D97-AF65-F5344CB8AC3E}">
        <p14:creationId xmlns:p14="http://schemas.microsoft.com/office/powerpoint/2010/main" val="272614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6909" y="230909"/>
            <a:ext cx="4137891" cy="6363855"/>
          </a:xfrm>
          <a:prstGeom prst="rect">
            <a:avLst/>
          </a:prstGeom>
        </p:spPr>
      </p:pic>
    </p:spTree>
    <p:extLst>
      <p:ext uri="{BB962C8B-B14F-4D97-AF65-F5344CB8AC3E}">
        <p14:creationId xmlns:p14="http://schemas.microsoft.com/office/powerpoint/2010/main" val="383564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6291" y="489527"/>
            <a:ext cx="8894618" cy="5791199"/>
          </a:xfrm>
          <a:prstGeom prst="rect">
            <a:avLst/>
          </a:prstGeom>
        </p:spPr>
      </p:pic>
    </p:spTree>
    <p:extLst>
      <p:ext uri="{BB962C8B-B14F-4D97-AF65-F5344CB8AC3E}">
        <p14:creationId xmlns:p14="http://schemas.microsoft.com/office/powerpoint/2010/main" val="423128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4327" y="1025236"/>
            <a:ext cx="9347200" cy="4664364"/>
          </a:xfrm>
          <a:prstGeom prst="rect">
            <a:avLst/>
          </a:prstGeom>
        </p:spPr>
      </p:pic>
    </p:spTree>
    <p:extLst>
      <p:ext uri="{BB962C8B-B14F-4D97-AF65-F5344CB8AC3E}">
        <p14:creationId xmlns:p14="http://schemas.microsoft.com/office/powerpoint/2010/main" val="2133148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9071" y="0"/>
            <a:ext cx="9633857" cy="6858000"/>
          </a:xfrm>
          <a:prstGeom prst="rect">
            <a:avLst/>
          </a:prstGeom>
        </p:spPr>
      </p:pic>
    </p:spTree>
    <p:extLst>
      <p:ext uri="{BB962C8B-B14F-4D97-AF65-F5344CB8AC3E}">
        <p14:creationId xmlns:p14="http://schemas.microsoft.com/office/powerpoint/2010/main" val="4291439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 Essence of How Bitcoin Works (Non-Technic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11563" y="720435"/>
            <a:ext cx="9578109" cy="5412509"/>
          </a:xfrm>
          <a:prstGeom prst="rect">
            <a:avLst/>
          </a:prstGeom>
        </p:spPr>
      </p:pic>
    </p:spTree>
    <p:extLst>
      <p:ext uri="{BB962C8B-B14F-4D97-AF65-F5344CB8AC3E}">
        <p14:creationId xmlns:p14="http://schemas.microsoft.com/office/powerpoint/2010/main" val="315767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43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6981" y="1468582"/>
            <a:ext cx="9365673" cy="3777673"/>
          </a:xfrm>
          <a:prstGeom prst="rect">
            <a:avLst/>
          </a:prstGeom>
        </p:spPr>
      </p:pic>
    </p:spTree>
    <p:extLst>
      <p:ext uri="{BB962C8B-B14F-4D97-AF65-F5344CB8AC3E}">
        <p14:creationId xmlns:p14="http://schemas.microsoft.com/office/powerpoint/2010/main" val="9342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255" y="1163782"/>
            <a:ext cx="9587345" cy="4692073"/>
          </a:xfrm>
          <a:prstGeom prst="rect">
            <a:avLst/>
          </a:prstGeom>
        </p:spPr>
      </p:pic>
    </p:spTree>
    <p:extLst>
      <p:ext uri="{BB962C8B-B14F-4D97-AF65-F5344CB8AC3E}">
        <p14:creationId xmlns:p14="http://schemas.microsoft.com/office/powerpoint/2010/main" val="1924618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1091" y="969818"/>
            <a:ext cx="8238835" cy="4913746"/>
          </a:xfrm>
          <a:prstGeom prst="rect">
            <a:avLst/>
          </a:prstGeom>
        </p:spPr>
      </p:pic>
    </p:spTree>
    <p:extLst>
      <p:ext uri="{BB962C8B-B14F-4D97-AF65-F5344CB8AC3E}">
        <p14:creationId xmlns:p14="http://schemas.microsoft.com/office/powerpoint/2010/main" val="987667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3018" y="979055"/>
            <a:ext cx="9485746" cy="4849090"/>
          </a:xfrm>
          <a:prstGeom prst="rect">
            <a:avLst/>
          </a:prstGeom>
        </p:spPr>
      </p:pic>
    </p:spTree>
    <p:extLst>
      <p:ext uri="{BB962C8B-B14F-4D97-AF65-F5344CB8AC3E}">
        <p14:creationId xmlns:p14="http://schemas.microsoft.com/office/powerpoint/2010/main" val="1596893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Understand the Blockchain in Two Minut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609600"/>
            <a:ext cx="9559636" cy="5698836"/>
          </a:xfrm>
          <a:prstGeom prst="rect">
            <a:avLst/>
          </a:prstGeom>
        </p:spPr>
      </p:pic>
    </p:spTree>
    <p:extLst>
      <p:ext uri="{BB962C8B-B14F-4D97-AF65-F5344CB8AC3E}">
        <p14:creationId xmlns:p14="http://schemas.microsoft.com/office/powerpoint/2010/main" val="36348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50" y="33337"/>
            <a:ext cx="5905500" cy="6791325"/>
          </a:xfrm>
          <a:prstGeom prst="rect">
            <a:avLst/>
          </a:prstGeom>
        </p:spPr>
      </p:pic>
    </p:spTree>
    <p:extLst>
      <p:ext uri="{BB962C8B-B14F-4D97-AF65-F5344CB8AC3E}">
        <p14:creationId xmlns:p14="http://schemas.microsoft.com/office/powerpoint/2010/main" val="4159379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5225" y="0"/>
            <a:ext cx="7641550" cy="6858000"/>
          </a:xfrm>
          <a:prstGeom prst="rect">
            <a:avLst/>
          </a:prstGeom>
        </p:spPr>
      </p:pic>
    </p:spTree>
    <p:extLst>
      <p:ext uri="{BB962C8B-B14F-4D97-AF65-F5344CB8AC3E}">
        <p14:creationId xmlns:p14="http://schemas.microsoft.com/office/powerpoint/2010/main" val="3492578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46910" y="1294410"/>
            <a:ext cx="9500259" cy="4031873"/>
          </a:xfrm>
          <a:prstGeom prst="rect">
            <a:avLst/>
          </a:prstGeom>
          <a:noFill/>
        </p:spPr>
        <p:txBody>
          <a:bodyPr wrap="square" rtlCol="0">
            <a:spAutoFit/>
          </a:bodyPr>
          <a:lstStyle/>
          <a:p>
            <a:pPr lvl="0" defTabSz="914400" eaLnBrk="0" fontAlgn="base" hangingPunct="0">
              <a:spcBef>
                <a:spcPct val="0"/>
              </a:spcBef>
              <a:spcAft>
                <a:spcPct val="0"/>
              </a:spcAft>
            </a:pPr>
            <a:r>
              <a:rPr lang="en-US" altLang="en-US" sz="3200" dirty="0">
                <a:latin typeface="Arial" panose="020B0604020202020204" pitchFamily="34" charset="0"/>
              </a:rPr>
              <a:t>Blockchain technology is being applied to a land registry project in Honduras. Land titles in the Central American country are currently stored on a centralized server, so anyone with admin rights can make changes to the registry without a record of why or how the changes were made and take someone's land away. Blockchain technology offers a way to prevent that kind of criminal activity.</a:t>
            </a:r>
          </a:p>
        </p:txBody>
      </p:sp>
    </p:spTree>
    <p:extLst>
      <p:ext uri="{BB962C8B-B14F-4D97-AF65-F5344CB8AC3E}">
        <p14:creationId xmlns:p14="http://schemas.microsoft.com/office/powerpoint/2010/main" val="2278220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661" y="1021278"/>
            <a:ext cx="7968343" cy="5016758"/>
          </a:xfrm>
          <a:prstGeom prst="rect">
            <a:avLst/>
          </a:prstGeom>
          <a:noFill/>
        </p:spPr>
        <p:txBody>
          <a:bodyPr wrap="square" rtlCol="0">
            <a:spAutoFit/>
          </a:bodyPr>
          <a:lstStyle/>
          <a:p>
            <a:r>
              <a:rPr lang="en-US" sz="2000" dirty="0"/>
              <a:t>Like most merchants, the world’s largest retailer struggles to identify and remove food that’s been recalled. When a customer becomes ill, it can take days to identify the product, shipment and vendor. With the blockchain, Wal-Mart will be able to obtain crucial data from a single receipt, including suppliers, details on how and where food was grown and who inspected it. The database extends information from the pallet to the individual package.</a:t>
            </a:r>
          </a:p>
          <a:p>
            <a:endParaRPr lang="en-US" sz="2000" dirty="0"/>
          </a:p>
          <a:p>
            <a:r>
              <a:rPr lang="en-US" sz="2000" dirty="0"/>
              <a:t>“It gives them an ability to have an accounting from origin to completion,” said Marshal Cohen, an analyst at researcher NPD Group Inc. “If there’s an issue with an outbreak of E. coli, this gives them an ability to immediately find where it came from. That’s the difference between days and minutes.”</a:t>
            </a:r>
          </a:p>
          <a:p>
            <a:endParaRPr lang="en-US" sz="2000" dirty="0"/>
          </a:p>
          <a:p>
            <a:r>
              <a:rPr lang="en-US" sz="2000" dirty="0"/>
              <a:t>It’s also the difference between pulling a few tainted packages and yanking all the spinach from hundreds of stores, according to Frank </a:t>
            </a:r>
            <a:r>
              <a:rPr lang="en-US" sz="2000" dirty="0" err="1"/>
              <a:t>Yiannas</a:t>
            </a:r>
            <a:r>
              <a:rPr lang="en-US" sz="2000" dirty="0"/>
              <a:t>, vice president of food safety at Bentonville, Arkansas-based Wal-Mart.</a:t>
            </a:r>
          </a:p>
        </p:txBody>
      </p:sp>
    </p:spTree>
    <p:extLst>
      <p:ext uri="{BB962C8B-B14F-4D97-AF65-F5344CB8AC3E}">
        <p14:creationId xmlns:p14="http://schemas.microsoft.com/office/powerpoint/2010/main" val="1147654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789" y="653143"/>
            <a:ext cx="8835242" cy="5632311"/>
          </a:xfrm>
          <a:prstGeom prst="rect">
            <a:avLst/>
          </a:prstGeom>
          <a:noFill/>
        </p:spPr>
        <p:txBody>
          <a:bodyPr wrap="square" rtlCol="0">
            <a:spAutoFit/>
          </a:bodyPr>
          <a:lstStyle/>
          <a:p>
            <a:r>
              <a:rPr lang="en-US" sz="2400" dirty="0"/>
              <a:t>A diamond's past is rarely crystal clear. Knowing a stone's origin can stop fencing and insurance frauds and winnow out synthetic diamonds or those sourced in war zones. But forged paper certificates make provenance hard to verify. </a:t>
            </a:r>
          </a:p>
          <a:p>
            <a:endParaRPr lang="en-US" sz="2400" dirty="0"/>
          </a:p>
          <a:p>
            <a:r>
              <a:rPr lang="en-US" sz="2400" dirty="0" err="1"/>
              <a:t>Everledger</a:t>
            </a:r>
            <a:r>
              <a:rPr lang="en-US" sz="2400" dirty="0"/>
              <a:t> uses more than 40 features, including </a:t>
            </a:r>
            <a:r>
              <a:rPr lang="en-US" sz="2400" dirty="0" err="1"/>
              <a:t>colour</a:t>
            </a:r>
            <a:r>
              <a:rPr lang="en-US" sz="2400" dirty="0"/>
              <a:t> and clarity, to create a diamond's ID. Enshrined in the blockchain, this information becomes a certificate chronicling the jewel's ownership, from mine to ring. </a:t>
            </a:r>
            <a:r>
              <a:rPr lang="en-US" sz="2400" dirty="0" err="1"/>
              <a:t>Everledger</a:t>
            </a:r>
            <a:r>
              <a:rPr lang="en-US" sz="2400" dirty="0"/>
              <a:t> has </a:t>
            </a:r>
            <a:r>
              <a:rPr lang="en-US" sz="2400" dirty="0" err="1"/>
              <a:t>digitised</a:t>
            </a:r>
            <a:r>
              <a:rPr lang="en-US" sz="2400" dirty="0"/>
              <a:t> more than a million diamonds and partnered with firms including Barclays.</a:t>
            </a:r>
            <a:br>
              <a:rPr lang="en-US" sz="2400" dirty="0"/>
            </a:br>
            <a:br>
              <a:rPr lang="en-US" sz="2400" dirty="0"/>
            </a:br>
            <a:r>
              <a:rPr lang="en-US" sz="2400" dirty="0"/>
              <a:t>The 20-person company has expanded its focus from polished stones to rough ones. This way, </a:t>
            </a:r>
            <a:r>
              <a:rPr lang="en-US" sz="2400" dirty="0" err="1"/>
              <a:t>Everledger</a:t>
            </a:r>
            <a:r>
              <a:rPr lang="en-US" sz="2400" dirty="0"/>
              <a:t> can monitor conflict diamonds, such as those mined in war zones, which frequently sneak into the market in their uncut form.</a:t>
            </a:r>
          </a:p>
        </p:txBody>
      </p:sp>
    </p:spTree>
    <p:extLst>
      <p:ext uri="{BB962C8B-B14F-4D97-AF65-F5344CB8AC3E}">
        <p14:creationId xmlns:p14="http://schemas.microsoft.com/office/powerpoint/2010/main" val="3849855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1918" y="1947555"/>
            <a:ext cx="9037122" cy="2677656"/>
          </a:xfrm>
          <a:prstGeom prst="rect">
            <a:avLst/>
          </a:prstGeom>
          <a:noFill/>
        </p:spPr>
        <p:txBody>
          <a:bodyPr wrap="square" rtlCol="0">
            <a:spAutoFit/>
          </a:bodyPr>
          <a:lstStyle/>
          <a:p>
            <a:r>
              <a:rPr lang="en-US" sz="2400" dirty="0"/>
              <a:t>Overstock.com, though its subsidiary TØ.com, focuses on issuance of private and public securities on a blockchain. In June 2015 it issued its own blockchain-based private bond that was further settled and cleared on the TØ.com blockchain platform. Furthermore, in December 2015 it received SEC approval to issue public securities on a blockchain. Its blockchain-based stock will, once issued, be traded, settled and recorded entirely on a blockchain.</a:t>
            </a:r>
          </a:p>
        </p:txBody>
      </p:sp>
    </p:spTree>
    <p:extLst>
      <p:ext uri="{BB962C8B-B14F-4D97-AF65-F5344CB8AC3E}">
        <p14:creationId xmlns:p14="http://schemas.microsoft.com/office/powerpoint/2010/main" val="901145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62545" y="2149433"/>
            <a:ext cx="8882743" cy="1938992"/>
          </a:xfrm>
          <a:prstGeom prst="rect">
            <a:avLst/>
          </a:prstGeom>
          <a:noFill/>
        </p:spPr>
        <p:txBody>
          <a:bodyPr wrap="square" rtlCol="0">
            <a:spAutoFit/>
          </a:bodyPr>
          <a:lstStyle/>
          <a:p>
            <a:r>
              <a:rPr lang="en-US" sz="2400" dirty="0"/>
              <a:t>Barclays has been collaborating with Wave, a blockchain start-up that graduated from Barclays‘ accelerator program, that focuses on employing a blockchain with 'dematerialized' trade finance bills of lading documentation(i.e., to set up a completely paperless digital system with no physical records)</a:t>
            </a:r>
          </a:p>
        </p:txBody>
      </p:sp>
    </p:spTree>
    <p:extLst>
      <p:ext uri="{BB962C8B-B14F-4D97-AF65-F5344CB8AC3E}">
        <p14:creationId xmlns:p14="http://schemas.microsoft.com/office/powerpoint/2010/main" val="1704632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1299" y="1591294"/>
            <a:ext cx="9155875" cy="3416320"/>
          </a:xfrm>
          <a:prstGeom prst="rect">
            <a:avLst/>
          </a:prstGeom>
          <a:noFill/>
        </p:spPr>
        <p:txBody>
          <a:bodyPr wrap="square" rtlCol="0">
            <a:spAutoFit/>
          </a:bodyPr>
          <a:lstStyle/>
          <a:p>
            <a:r>
              <a:rPr lang="en-US" sz="2400" dirty="0"/>
              <a:t>Estonia is a great example of a country that is developing blockchain solutions for the official sector. The </a:t>
            </a:r>
            <a:r>
              <a:rPr lang="en-US" sz="2400" dirty="0" err="1"/>
              <a:t>EstonianeHealth</a:t>
            </a:r>
            <a:r>
              <a:rPr lang="en-US" sz="2400" dirty="0"/>
              <a:t> Foundation partnered with blockchain company </a:t>
            </a:r>
            <a:r>
              <a:rPr lang="en-US" sz="2400" dirty="0" err="1"/>
              <a:t>Guardtime</a:t>
            </a:r>
            <a:r>
              <a:rPr lang="en-US" sz="2400" dirty="0"/>
              <a:t> to develop a blockchain-based healthcare record system that provides real-time access to and secures over 1 million patient healthcare records. The country is also developing, in partnership with blockchain start-up </a:t>
            </a:r>
            <a:r>
              <a:rPr lang="en-US" sz="2400" dirty="0" err="1"/>
              <a:t>Bitnation</a:t>
            </a:r>
            <a:r>
              <a:rPr lang="en-US" sz="2400" dirty="0"/>
              <a:t>, a public notary service on a blockchain that would allow Estonian e-residents to notarize records, such as birth and marriage certificates and business contracts, among others</a:t>
            </a:r>
            <a:endParaRPr lang="en-US" sz="2400" dirty="0">
              <a:effectLst/>
            </a:endParaRPr>
          </a:p>
        </p:txBody>
      </p:sp>
    </p:spTree>
    <p:extLst>
      <p:ext uri="{BB962C8B-B14F-4D97-AF65-F5344CB8AC3E}">
        <p14:creationId xmlns:p14="http://schemas.microsoft.com/office/powerpoint/2010/main" val="4124715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6930" y="1911928"/>
            <a:ext cx="8716488" cy="2585323"/>
          </a:xfrm>
          <a:prstGeom prst="rect">
            <a:avLst/>
          </a:prstGeom>
          <a:noFill/>
        </p:spPr>
        <p:txBody>
          <a:bodyPr wrap="square" rtlCol="0">
            <a:spAutoFit/>
          </a:bodyPr>
          <a:lstStyle/>
          <a:p>
            <a:r>
              <a:rPr lang="en-US" dirty="0"/>
              <a:t>Blockchain start-up Ripple is actively developing enterprise blockchain solutions for international payments. It created a payment protocol and exchange network with a much faster consensus method than the bitcoin blockchain and introduced its own cryptocurrency, the ‘XRP’. In June 2016 Ripple received a virtual currency license in New York</a:t>
            </a:r>
          </a:p>
          <a:p>
            <a:endParaRPr lang="en-US" dirty="0"/>
          </a:p>
          <a:p>
            <a:r>
              <a:rPr lang="en-US" dirty="0"/>
              <a:t>DBS and Standard Chartered PLC partnered up with Ripple in a blockchain-based trade finance trial called '</a:t>
            </a:r>
            <a:r>
              <a:rPr lang="en-US" dirty="0" err="1"/>
              <a:t>TradeSafe</a:t>
            </a:r>
            <a:r>
              <a:rPr lang="en-US" dirty="0"/>
              <a:t>'. In cooperation with Singapore's IT and telecommunication authority, the '</a:t>
            </a:r>
            <a:r>
              <a:rPr lang="en-US" dirty="0" err="1"/>
              <a:t>Infocomm</a:t>
            </a:r>
            <a:r>
              <a:rPr lang="en-US" dirty="0"/>
              <a:t> Development Authority', they placed 60 mock trade finance invoices on a blockchain.</a:t>
            </a:r>
          </a:p>
        </p:txBody>
      </p:sp>
    </p:spTree>
    <p:extLst>
      <p:ext uri="{BB962C8B-B14F-4D97-AF65-F5344CB8AC3E}">
        <p14:creationId xmlns:p14="http://schemas.microsoft.com/office/powerpoint/2010/main" val="4509984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42556" y="1733797"/>
            <a:ext cx="7730836" cy="2677656"/>
          </a:xfrm>
          <a:prstGeom prst="rect">
            <a:avLst/>
          </a:prstGeom>
          <a:noFill/>
        </p:spPr>
        <p:txBody>
          <a:bodyPr wrap="square" rtlCol="0">
            <a:spAutoFit/>
          </a:bodyPr>
          <a:lstStyle/>
          <a:p>
            <a:r>
              <a:rPr lang="en-US" sz="2400" dirty="0"/>
              <a:t>Microsoft and  IBM have developed open-source platforms that allow developers to create and test their blockchain applications. This unique open-source approach will allow Microsoft and IBM to get many innovations developed on their platforms. Several financial institutions and corporates are leveraging these platforms to build their own blockchain solutions. </a:t>
            </a:r>
          </a:p>
        </p:txBody>
      </p:sp>
    </p:spTree>
    <p:extLst>
      <p:ext uri="{BB962C8B-B14F-4D97-AF65-F5344CB8AC3E}">
        <p14:creationId xmlns:p14="http://schemas.microsoft.com/office/powerpoint/2010/main" val="600215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Bitcoins &amp; </a:t>
            </a:r>
            <a:r>
              <a:rPr lang="en-US" dirty="0" err="1"/>
              <a:t>Blockchains</a:t>
            </a:r>
            <a:endParaRPr lang="en-US" dirty="0"/>
          </a:p>
        </p:txBody>
      </p:sp>
      <p:sp>
        <p:nvSpPr>
          <p:cNvPr id="3" name="Subtitle 2"/>
          <p:cNvSpPr>
            <a:spLocks noGrp="1"/>
          </p:cNvSpPr>
          <p:nvPr>
            <p:ph type="subTitle" idx="1"/>
          </p:nvPr>
        </p:nvSpPr>
        <p:spPr/>
        <p:txBody>
          <a:bodyPr>
            <a:normAutofit/>
          </a:bodyPr>
          <a:lstStyle/>
          <a:p>
            <a:r>
              <a:rPr lang="en-US" sz="2400" dirty="0"/>
              <a:t>in a minute…</a:t>
            </a:r>
          </a:p>
        </p:txBody>
      </p:sp>
    </p:spTree>
    <p:extLst>
      <p:ext uri="{BB962C8B-B14F-4D97-AF65-F5344CB8AC3E}">
        <p14:creationId xmlns:p14="http://schemas.microsoft.com/office/powerpoint/2010/main" val="3241809938"/>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Metropolitan</Template>
  <TotalTime>39</TotalTime>
  <Words>556</Words>
  <Application>Microsoft Office PowerPoint</Application>
  <PresentationFormat>Widescreen</PresentationFormat>
  <Paragraphs>20</Paragraphs>
  <Slides>26</Slides>
  <Notes>0</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 Light</vt:lpstr>
      <vt:lpstr>Metropolitan</vt:lpstr>
      <vt:lpstr>Bitcoins &amp; Blockchains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Bitcoins &amp; Blockchains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Bitcoins &amp; Blockchains</dc:title>
  <dc:creator>Thompson, Eric</dc:creator>
  <cp:lastModifiedBy>Eric Thompson</cp:lastModifiedBy>
  <cp:revision>20</cp:revision>
  <dcterms:created xsi:type="dcterms:W3CDTF">2017-02-21T06:58:37Z</dcterms:created>
  <dcterms:modified xsi:type="dcterms:W3CDTF">2017-05-03T22:23:33Z</dcterms:modified>
</cp:coreProperties>
</file>